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783"/>
    <p:restoredTop sz="94684"/>
  </p:normalViewPr>
  <p:slideViewPr>
    <p:cSldViewPr snapToGrid="0" snapToObjects="1">
      <p:cViewPr>
        <p:scale>
          <a:sx n="140" d="100"/>
          <a:sy n="140" d="100"/>
        </p:scale>
        <p:origin x="144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1492A-0DC4-0543-A8A9-946D6E15366A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C6017-3CC6-E349-89D0-46D57B28F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16955" y="176804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19588" y="124417"/>
            <a:ext cx="5105400" cy="9631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116955" y="472468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0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are married?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89" y="722669"/>
            <a:ext cx="139084" cy="1390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189" y="887154"/>
            <a:ext cx="139084" cy="13908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303026" y="661406"/>
            <a:ext cx="4283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True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03026" y="825891"/>
            <a:ext cx="45557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False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116955" y="3919401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019588" y="3867013"/>
            <a:ext cx="5105400" cy="1635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116955" y="4215065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0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are married?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89" y="4465266"/>
            <a:ext cx="139084" cy="13908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189" y="4629751"/>
            <a:ext cx="139084" cy="139084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303026" y="4404003"/>
            <a:ext cx="4283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True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303026" y="4568488"/>
            <a:ext cx="45557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False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116955" y="4779406"/>
            <a:ext cx="4910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i="0" u="none" strike="noStrike" dirty="0" smtClean="0">
                <a:effectLst/>
                <a:latin typeface="Times New Roman" charset="0"/>
                <a:ea typeface="Times New Roman" charset="0"/>
                <a:cs typeface="Times New Roman" charset="0"/>
              </a:rPr>
              <a:t>Why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?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116955" y="5020828"/>
            <a:ext cx="4910666" cy="40011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Because ‘and’ is between them and the words ‘their daughter’ occur after them in the sentence.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9" name="Right Brace 28"/>
          <p:cNvSpPr/>
          <p:nvPr/>
        </p:nvSpPr>
        <p:spPr>
          <a:xfrm>
            <a:off x="1698459" y="722044"/>
            <a:ext cx="65778" cy="305461"/>
          </a:xfrm>
          <a:prstGeom prst="rightBrac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731348" y="753152"/>
            <a:ext cx="515666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dirty="0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Label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108795" y="4751195"/>
            <a:ext cx="926984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Explanation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25371" y="5819553"/>
            <a:ext cx="59046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B050"/>
                </a:solidFill>
                <a:latin typeface="Helvetica Light" charset="0"/>
                <a:ea typeface="Helvetica Light" charset="0"/>
                <a:cs typeface="Helvetica Light" charset="0"/>
              </a:rPr>
              <a:t>True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mr-IN" sz="1400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 “because ‘induced by’, ‘caused by’, or ‘due to’ is between the disease and the chemical”</a:t>
            </a:r>
          </a:p>
          <a:p>
            <a:endParaRPr lang="en-US" sz="1400" dirty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sz="1400" dirty="0" smtClean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False</a:t>
            </a:r>
            <a:r>
              <a:rPr lang="en-US" sz="1400" dirty="0" smtClean="0">
                <a:solidFill>
                  <a:srgbClr val="00B05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mr-IN" sz="1400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“because 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a treatment word is between the chemical and the disease and the chemical is within 100 characters to the left of the disease”</a:t>
            </a:r>
          </a:p>
          <a:p>
            <a:endParaRPr lang="en-US" sz="1400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sz="1400" dirty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False</a:t>
            </a:r>
            <a:r>
              <a:rPr lang="en-US" sz="1400" dirty="0">
                <a:solidFill>
                  <a:srgbClr val="00B05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mr-IN" sz="1400" dirty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1400" dirty="0">
                <a:latin typeface="Helvetica Light" charset="0"/>
                <a:ea typeface="Helvetica Light" charset="0"/>
                <a:cs typeface="Helvetica Light" charset="0"/>
              </a:rPr>
              <a:t> “because </a:t>
            </a:r>
            <a:r>
              <a:rPr lang="en-US" sz="1400" dirty="0" smtClean="0">
                <a:latin typeface="Helvetica Light" charset="0"/>
                <a:ea typeface="Helvetica Light" charset="0"/>
                <a:cs typeface="Helvetica Light" charset="0"/>
              </a:rPr>
              <a:t>the pair of canonical IDs of the chemical and the disease is in the therapeutic combinations dictionary”</a:t>
            </a:r>
            <a:endParaRPr lang="en-US" sz="1400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116955" y="1571276"/>
            <a:ext cx="4910666" cy="253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b="0" i="0" u="none" strike="noStrike" dirty="0" smtClean="0">
                <a:solidFill>
                  <a:srgbClr val="0000FF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Barack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1050" b="0" i="0" u="none" strike="noStrike" dirty="0" smtClean="0">
                <a:solidFill>
                  <a:srgbClr val="FF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Michelle</a:t>
            </a:r>
            <a:r>
              <a:rPr lang="en-US" sz="105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 visited Stanford University with their daughter for a college visit.</a:t>
            </a:r>
            <a:endParaRPr lang="en-US" sz="105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019588" y="1518889"/>
            <a:ext cx="5105400" cy="18693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1116955" y="1866940"/>
            <a:ext cx="4910666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0" i="0" u="none" strike="noStrike" dirty="0" smtClean="0">
                <a:effectLst/>
                <a:latin typeface="Times New Roman" charset="0"/>
                <a:ea typeface="Times New Roman" charset="0"/>
                <a:cs typeface="Times New Roman" charset="0"/>
              </a:rPr>
              <a:t>Write a simple program that labels +1 if the people in the example above are married, -1 if they are not married, and 0 if the program is unsure</a:t>
            </a:r>
            <a:r>
              <a:rPr lang="en-US" sz="1000" b="0" i="0" u="none" strike="noStrike" dirty="0" smtClean="0">
                <a:solidFill>
                  <a:srgbClr val="000000"/>
                </a:solidFill>
                <a:effectLst/>
                <a:latin typeface="Times New Roman" charset="0"/>
                <a:ea typeface="Times New Roman" charset="0"/>
                <a:cs typeface="Times New Roman" charset="0"/>
              </a:rPr>
              <a:t>.</a:t>
            </a:r>
            <a:endParaRPr lang="en-US" sz="1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116955" y="2279204"/>
            <a:ext cx="4910666" cy="1015663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000" dirty="0" err="1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lf(example):</a:t>
            </a:r>
          </a:p>
          <a:p>
            <a:r>
              <a:rPr lang="en-US" sz="1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000" dirty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000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f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(Between(example.person1, example.person2, ‘and’) </a:t>
            </a:r>
            <a:r>
              <a:rPr lang="en-US" sz="1000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and</a:t>
            </a:r>
          </a:p>
          <a:p>
            <a:r>
              <a:rPr lang="en-US" sz="1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    After(example.person2, ‘their daughter’):</a:t>
            </a:r>
          </a:p>
          <a:p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1</a:t>
            </a:r>
            <a:endParaRPr lang="en-US" sz="1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000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else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000" dirty="0" smtClean="0">
                <a:latin typeface="Courier" charset="0"/>
                <a:ea typeface="Courier" charset="0"/>
                <a:cs typeface="Courier" charset="0"/>
              </a:rPr>
              <a:t> 0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920157" y="3009768"/>
            <a:ext cx="1304261" cy="24622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000" b="1" u="none" strike="noStrike" smtClean="0">
                <a:solidFill>
                  <a:srgbClr val="00B050"/>
                </a:solidFill>
                <a:effectLst/>
                <a:latin typeface="Helvetica" charset="0"/>
                <a:ea typeface="Helvetica" charset="0"/>
                <a:cs typeface="Helvetica" charset="0"/>
              </a:rPr>
              <a:t>Labeling Function</a:t>
            </a:r>
            <a:endParaRPr lang="en-US" sz="1000" b="1" dirty="0">
              <a:solidFill>
                <a:srgbClr val="00B05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38" t="1326" r="1097" b="1035"/>
          <a:stretch/>
        </p:blipFill>
        <p:spPr>
          <a:xfrm>
            <a:off x="1158590" y="1732383"/>
            <a:ext cx="4627228" cy="47192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0980" y="5416658"/>
            <a:ext cx="40373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EXPLAIN YOURSELF</a:t>
            </a:r>
            <a:endParaRPr lang="en-US" sz="40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5" t="8164" r="2767" b="34944"/>
          <a:stretch/>
        </p:blipFill>
        <p:spPr>
          <a:xfrm>
            <a:off x="1326273" y="6842502"/>
            <a:ext cx="4291863" cy="1728061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>
          <a:xfrm>
            <a:off x="3389634" y="6810596"/>
            <a:ext cx="244719" cy="2423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72047" y="6547772"/>
            <a:ext cx="1479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latin typeface="Arial Rounded MT Bold" charset="0"/>
                <a:ea typeface="Arial Rounded MT Bold" charset="0"/>
                <a:cs typeface="Arial Rounded MT Bold" charset="0"/>
              </a:rPr>
              <a:t>(Probably Wrong)</a:t>
            </a:r>
            <a:endParaRPr lang="en-US" sz="1200" dirty="0"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418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945816" y="248383"/>
            <a:ext cx="3069265" cy="1786270"/>
            <a:chOff x="1226288" y="1679944"/>
            <a:chExt cx="3069265" cy="1786270"/>
          </a:xfrm>
        </p:grpSpPr>
        <p:sp>
          <p:nvSpPr>
            <p:cNvPr id="3" name="Rectangle 2"/>
            <p:cNvSpPr/>
            <p:nvPr/>
          </p:nvSpPr>
          <p:spPr>
            <a:xfrm>
              <a:off x="1226288" y="1679944"/>
              <a:ext cx="3069265" cy="17862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415904" y="1835888"/>
              <a:ext cx="772633" cy="144602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355654" y="2189570"/>
              <a:ext cx="89313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smtClean="0"/>
                <a:t>1000 gold labels</a:t>
              </a:r>
              <a:endParaRPr lang="en-US" sz="140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214577" y="3254484"/>
              <a:ext cx="772633" cy="27432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19648" y="2266514"/>
              <a:ext cx="116249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30 explanations</a:t>
              </a: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535866" y="2266514"/>
              <a:ext cx="3898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/>
                <a:t>=</a:t>
              </a:r>
              <a:endParaRPr lang="en-US" sz="3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977118" y="2726966"/>
              <a:ext cx="124755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 smtClean="0"/>
                <a:t>+ (examples for filtering)</a:t>
              </a:r>
            </a:p>
          </p:txBody>
        </p:sp>
      </p:grpSp>
      <p:sp>
        <p:nvSpPr>
          <p:cNvPr id="11" name="Rounded Rectangle 10"/>
          <p:cNvSpPr/>
          <p:nvPr/>
        </p:nvSpPr>
        <p:spPr>
          <a:xfrm>
            <a:off x="3056831" y="2829802"/>
            <a:ext cx="877274" cy="8244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D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62286" y="2980422"/>
            <a:ext cx="866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/>
              <a:t>s</a:t>
            </a:r>
            <a:r>
              <a:rPr lang="en-US" sz="1400" smtClean="0"/>
              <a:t>emantic </a:t>
            </a:r>
          </a:p>
          <a:p>
            <a:pPr algn="ctr"/>
            <a:r>
              <a:rPr lang="en-US" sz="1400" dirty="0" smtClean="0"/>
              <a:t>parser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760709" y="3126416"/>
            <a:ext cx="18838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“A precedes B in the sentence”</a:t>
            </a:r>
            <a:endParaRPr lang="en-US" sz="1050" dirty="0"/>
          </a:p>
        </p:txBody>
      </p:sp>
      <p:sp>
        <p:nvSpPr>
          <p:cNvPr id="14" name="TextBox 13"/>
          <p:cNvSpPr txBox="1"/>
          <p:nvPr/>
        </p:nvSpPr>
        <p:spPr>
          <a:xfrm>
            <a:off x="1308911" y="2551882"/>
            <a:ext cx="12738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accent1"/>
                </a:solidFill>
              </a:rPr>
              <a:t>Natural Language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15" name="Right Arrow 14"/>
          <p:cNvSpPr/>
          <p:nvPr/>
        </p:nvSpPr>
        <p:spPr>
          <a:xfrm>
            <a:off x="2670910" y="3207108"/>
            <a:ext cx="237155" cy="1156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4083266" y="3207945"/>
            <a:ext cx="237155" cy="1156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9208500">
            <a:off x="4063378" y="3015135"/>
            <a:ext cx="237155" cy="1156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rot="2746253">
            <a:off x="4067316" y="3405674"/>
            <a:ext cx="237155" cy="1156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337103" y="2824421"/>
            <a:ext cx="8483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Before(A, B)</a:t>
            </a:r>
            <a:endParaRPr lang="en-US" sz="1050" dirty="0"/>
          </a:p>
        </p:txBody>
      </p:sp>
      <p:sp>
        <p:nvSpPr>
          <p:cNvPr id="21" name="TextBox 20"/>
          <p:cNvSpPr txBox="1"/>
          <p:nvPr/>
        </p:nvSpPr>
        <p:spPr>
          <a:xfrm>
            <a:off x="4337103" y="3133911"/>
            <a:ext cx="8483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Before(B, A)</a:t>
            </a:r>
            <a:endParaRPr lang="en-US" sz="1050" dirty="0"/>
          </a:p>
        </p:txBody>
      </p:sp>
      <p:sp>
        <p:nvSpPr>
          <p:cNvPr id="22" name="TextBox 21"/>
          <p:cNvSpPr txBox="1"/>
          <p:nvPr/>
        </p:nvSpPr>
        <p:spPr>
          <a:xfrm>
            <a:off x="4337102" y="3443401"/>
            <a:ext cx="11400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In(B, &lt;sentence&gt;)</a:t>
            </a:r>
            <a:endParaRPr lang="en-US" sz="1050" dirty="0"/>
          </a:p>
        </p:txBody>
      </p:sp>
      <p:sp>
        <p:nvSpPr>
          <p:cNvPr id="23" name="TextBox 22"/>
          <p:cNvSpPr txBox="1"/>
          <p:nvPr/>
        </p:nvSpPr>
        <p:spPr>
          <a:xfrm>
            <a:off x="4242591" y="2543695"/>
            <a:ext cx="11870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Formal Program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39707" y="2810934"/>
            <a:ext cx="6799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(</a:t>
            </a:r>
            <a:r>
              <a:rPr lang="en-US" sz="1100" dirty="0" smtClean="0">
                <a:solidFill>
                  <a:srgbClr val="00B050"/>
                </a:solidFill>
              </a:rPr>
              <a:t>correct</a:t>
            </a:r>
            <a:r>
              <a:rPr lang="en-US" sz="1100" dirty="0" smtClean="0"/>
              <a:t>)</a:t>
            </a:r>
            <a:endParaRPr lang="en-US" sz="1100" dirty="0"/>
          </a:p>
        </p:txBody>
      </p:sp>
      <p:sp>
        <p:nvSpPr>
          <p:cNvPr id="25" name="TextBox 24"/>
          <p:cNvSpPr txBox="1"/>
          <p:nvPr/>
        </p:nvSpPr>
        <p:spPr>
          <a:xfrm>
            <a:off x="5339707" y="3118522"/>
            <a:ext cx="14061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(</a:t>
            </a:r>
            <a:r>
              <a:rPr lang="en-US" sz="1100" dirty="0" smtClean="0">
                <a:solidFill>
                  <a:srgbClr val="FF0000"/>
                </a:solidFill>
              </a:rPr>
              <a:t>spurious </a:t>
            </a:r>
            <a:r>
              <a:rPr lang="en-US" sz="1100" dirty="0" smtClean="0"/>
              <a:t>+</a:t>
            </a:r>
            <a:r>
              <a:rPr lang="en-US" sz="1100" dirty="0" smtClean="0">
                <a:solidFill>
                  <a:srgbClr val="FF0000"/>
                </a:solidFill>
              </a:rPr>
              <a:t> incorrect</a:t>
            </a:r>
            <a:r>
              <a:rPr lang="en-US" sz="1100" dirty="0" smtClean="0"/>
              <a:t>)</a:t>
            </a:r>
            <a:endParaRPr lang="en-US" sz="1100" dirty="0"/>
          </a:p>
        </p:txBody>
      </p:sp>
      <p:sp>
        <p:nvSpPr>
          <p:cNvPr id="26" name="TextBox 25"/>
          <p:cNvSpPr txBox="1"/>
          <p:nvPr/>
        </p:nvSpPr>
        <p:spPr>
          <a:xfrm>
            <a:off x="5339707" y="3426110"/>
            <a:ext cx="13003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(</a:t>
            </a:r>
            <a:r>
              <a:rPr lang="en-US" sz="1100" dirty="0" smtClean="0">
                <a:solidFill>
                  <a:srgbClr val="FF0000"/>
                </a:solidFill>
              </a:rPr>
              <a:t>spurious </a:t>
            </a:r>
            <a:r>
              <a:rPr lang="en-US" sz="1100" dirty="0" smtClean="0"/>
              <a:t>+</a:t>
            </a:r>
            <a:r>
              <a:rPr lang="en-US" sz="1100" dirty="0" smtClean="0">
                <a:solidFill>
                  <a:srgbClr val="FF0000"/>
                </a:solidFill>
              </a:rPr>
              <a:t> </a:t>
            </a:r>
            <a:r>
              <a:rPr lang="en-US" sz="1100" dirty="0" smtClean="0">
                <a:solidFill>
                  <a:srgbClr val="00B050"/>
                </a:solidFill>
              </a:rPr>
              <a:t>correct</a:t>
            </a:r>
            <a:r>
              <a:rPr lang="en-US" sz="1100" dirty="0" smtClean="0"/>
              <a:t>)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33476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2396</TotalTime>
  <Words>282</Words>
  <Application>Microsoft Macintosh PowerPoint</Application>
  <PresentationFormat>Letter Paper (8.5x11 in)</PresentationFormat>
  <Paragraphs>43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Arial</vt:lpstr>
      <vt:lpstr>Arial Rounded MT Bold</vt:lpstr>
      <vt:lpstr>Calibri</vt:lpstr>
      <vt:lpstr>Calibri Light</vt:lpstr>
      <vt:lpstr>Courier</vt:lpstr>
      <vt:lpstr>Helvetica</vt:lpstr>
      <vt:lpstr>Helvetica Light</vt:lpstr>
      <vt:lpstr>Impact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Braden Jay Hancock</dc:creator>
  <cp:lastModifiedBy>Braden Jay Hancock</cp:lastModifiedBy>
  <cp:revision>24</cp:revision>
  <dcterms:created xsi:type="dcterms:W3CDTF">2017-03-21T00:53:00Z</dcterms:created>
  <dcterms:modified xsi:type="dcterms:W3CDTF">2017-03-25T21:32:08Z</dcterms:modified>
</cp:coreProperties>
</file>

<file path=docProps/thumbnail.jpeg>
</file>